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3" r:id="rId4"/>
    <p:sldMasterId id="2147483665" r:id="rId5"/>
    <p:sldMasterId id="2147483667" r:id="rId6"/>
    <p:sldMasterId id="2147483669" r:id="rId7"/>
  </p:sldMasterIdLst>
  <p:notesMasterIdLst>
    <p:notesMasterId r:id="rId27"/>
  </p:notesMasterIdLst>
  <p:sldIdLst>
    <p:sldId id="256" r:id="rId8"/>
    <p:sldId id="271" r:id="rId9"/>
    <p:sldId id="348" r:id="rId10"/>
    <p:sldId id="349" r:id="rId11"/>
    <p:sldId id="350" r:id="rId12"/>
    <p:sldId id="351" r:id="rId13"/>
    <p:sldId id="352" r:id="rId14"/>
    <p:sldId id="353" r:id="rId15"/>
    <p:sldId id="354" r:id="rId16"/>
    <p:sldId id="355" r:id="rId17"/>
    <p:sldId id="356" r:id="rId18"/>
    <p:sldId id="357" r:id="rId19"/>
    <p:sldId id="358" r:id="rId20"/>
    <p:sldId id="360" r:id="rId21"/>
    <p:sldId id="361" r:id="rId22"/>
    <p:sldId id="359" r:id="rId23"/>
    <p:sldId id="362" r:id="rId24"/>
    <p:sldId id="363" r:id="rId25"/>
    <p:sldId id="305" r:id="rId26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83D896B8-E2D7-4258-88B1-22605E6DD25F}">
          <p14:sldIdLst>
            <p14:sldId id="256"/>
            <p14:sldId id="271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60"/>
            <p14:sldId id="361"/>
            <p14:sldId id="359"/>
            <p14:sldId id="362"/>
            <p14:sldId id="363"/>
            <p14:sldId id="305"/>
          </p14:sldIdLst>
        </p14:section>
        <p14:section name="Your Turn" id="{C5A8A8A5-4C27-48C9-97A4-31B17122EAFA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68" autoAdjust="0"/>
    <p:restoredTop sz="85623" autoAdjust="0"/>
  </p:normalViewPr>
  <p:slideViewPr>
    <p:cSldViewPr>
      <p:cViewPr varScale="1">
        <p:scale>
          <a:sx n="113" d="100"/>
          <a:sy n="113" d="100"/>
        </p:scale>
        <p:origin x="204" y="12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jpe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6/26/2016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49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092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116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216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additional</a:t>
            </a:r>
            <a:r>
              <a:rPr lang="en-US" baseline="0" dirty="0"/>
              <a:t> information on concurrency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84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628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19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60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061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597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659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737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907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Advanced</a:t>
            </a:r>
            <a:r>
              <a:rPr lang="en-US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 Java Features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36000" t="-20000" r="-30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799" y="361950"/>
            <a:ext cx="8534401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971550"/>
            <a:ext cx="8534400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3790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616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2000" t="-6000" r="-14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631" y="702468"/>
            <a:ext cx="8382000" cy="4307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9000" t="-8000" r="-16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742950"/>
            <a:ext cx="8708231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Java_logging_framewor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www.youtube.com/watch?v=-GkRuFU_sUg" TargetMode="External"/><Relationship Id="rId4" Type="http://schemas.openxmlformats.org/officeDocument/2006/relationships/hyperlink" Target="http://logging.apache.org/log4j/2.x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Logging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2550"/>
            <a:ext cx="4191000" cy="2362199"/>
          </a:xfrm>
        </p:spPr>
        <p:txBody>
          <a:bodyPr>
            <a:normAutofit lnSpcReduction="10000"/>
          </a:bodyPr>
          <a:lstStyle/>
          <a:p>
            <a:pPr>
              <a:buFont typeface="Arial" charset="0"/>
              <a:buChar char="•"/>
            </a:pPr>
            <a:r>
              <a:rPr lang="en-US" sz="2800" dirty="0"/>
              <a:t>Log4J</a:t>
            </a:r>
          </a:p>
          <a:p>
            <a:pPr>
              <a:buFont typeface="Arial" charset="0"/>
              <a:buChar char="•"/>
            </a:pPr>
            <a:r>
              <a:rPr lang="en-US" sz="2800" dirty="0"/>
              <a:t>Loggers</a:t>
            </a:r>
          </a:p>
          <a:p>
            <a:pPr>
              <a:buFont typeface="Arial" charset="0"/>
              <a:buChar char="•"/>
            </a:pPr>
            <a:r>
              <a:rPr lang="en-US" sz="2800" dirty="0"/>
              <a:t>Levels</a:t>
            </a:r>
          </a:p>
          <a:p>
            <a:pPr>
              <a:buFont typeface="Arial" charset="0"/>
              <a:buChar char="•"/>
            </a:pPr>
            <a:r>
              <a:rPr lang="en-US" sz="2800" dirty="0"/>
              <a:t>Layouts and </a:t>
            </a:r>
            <a:r>
              <a:rPr lang="en-US" sz="2800" dirty="0" err="1"/>
              <a:t>Appenders</a:t>
            </a: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478327"/>
            <a:ext cx="5237028" cy="349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329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3350"/>
            <a:ext cx="9067800" cy="609600"/>
          </a:xfrm>
        </p:spPr>
        <p:txBody>
          <a:bodyPr/>
          <a:lstStyle/>
          <a:p>
            <a:r>
              <a:rPr lang="en-US" dirty="0"/>
              <a:t>Loggers in 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895350"/>
            <a:ext cx="3810000" cy="2741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LogManager.</a:t>
            </a:r>
            <a:r>
              <a:rPr lang="en-US" sz="10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getLogger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fred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LogManager.</a:t>
            </a:r>
            <a:r>
              <a:rPr lang="en-US" sz="10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getLogger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"sue"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.fatal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"Fatal"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.error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"Error"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.warn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"Warn"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.info(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"Info"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.debug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"Debug"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.trace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"Trace"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.error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"Error"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.warn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"Warn"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.info(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"Info"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.debug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"Debug"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.trace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"Trace"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33800" y="895349"/>
            <a:ext cx="5181600" cy="1455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1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Loggers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1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Root</a:t>
            </a:r>
            <a:r>
              <a:rPr lang="en-US" sz="11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1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"trace"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1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AppenderRef</a:t>
            </a:r>
            <a:r>
              <a:rPr lang="en-US" sz="11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ref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1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"To The Console"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1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Root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1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Loggers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74234" y="2587084"/>
            <a:ext cx="3962400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19:54:56.992 [main] FATAL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fred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- Fatal</a:t>
            </a:r>
          </a:p>
          <a:p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19:54:56.994 [</a:t>
            </a:r>
            <a:r>
              <a:rPr lang="es-E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main</a:t>
            </a:r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 ERROR </a:t>
            </a:r>
            <a:r>
              <a:rPr lang="es-E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fred</a:t>
            </a:r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- Error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19:54:56.994 [main] WARN 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fred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- Warn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19:54:56.994 [main] INFO 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fred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- Info</a:t>
            </a:r>
          </a:p>
          <a:p>
            <a:r>
              <a:rPr lang="da-DK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19:54:56.994 [main] DEBUG fred - Debug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19:54:56.994 [main] TRACE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fred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- Trace</a:t>
            </a:r>
          </a:p>
          <a:p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19:54:56.994 [</a:t>
            </a:r>
            <a:r>
              <a:rPr lang="es-E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main</a:t>
            </a:r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 ERROR </a:t>
            </a:r>
            <a:r>
              <a:rPr lang="es-E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sue</a:t>
            </a:r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- Error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19:54:56.994 [main] WARN  sue - Warn</a:t>
            </a:r>
          </a:p>
          <a:p>
            <a:r>
              <a:rPr lang="it-IT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19:54:56.994 [main] INFO  sue - Info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19:54:56.994 [main] DEBUG sue - Debug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19:54:56.994 [main] TRACE sue - Trace</a:t>
            </a:r>
            <a:endParaRPr lang="en-US" sz="1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983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3350"/>
            <a:ext cx="9067800" cy="609600"/>
          </a:xfrm>
        </p:spPr>
        <p:txBody>
          <a:bodyPr/>
          <a:lstStyle/>
          <a:p>
            <a:r>
              <a:rPr lang="en-US" dirty="0"/>
              <a:t>Loggers in 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895350"/>
            <a:ext cx="3810000" cy="2741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LogManager.</a:t>
            </a:r>
            <a:r>
              <a:rPr lang="en-US" sz="10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getLogger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fred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LogManager.</a:t>
            </a:r>
            <a:r>
              <a:rPr lang="en-US" sz="10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getLogger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"sue"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.fatal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"Fatal"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.error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"Error"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.warn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"Warn"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.info(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"Info"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.debug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"Debug"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.trace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"Trace"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.error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"Error"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.warn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"Warn"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.info(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"Info"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.debug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"Debug"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.trace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"Trace"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57600" y="963303"/>
            <a:ext cx="5181600" cy="1455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1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Root</a:t>
            </a:r>
            <a:r>
              <a:rPr lang="en-US" sz="11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1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"warn"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1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AppenderRef</a:t>
            </a:r>
            <a:r>
              <a:rPr lang="en-US" sz="11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ref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1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"To The Console"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1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Root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1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1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1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"sue"</a:t>
            </a:r>
            <a:r>
              <a:rPr lang="en-US" sz="11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1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"debug"</a:t>
            </a:r>
            <a:r>
              <a:rPr lang="en-US" sz="11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additivity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1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"false"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1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AppenderRef</a:t>
            </a:r>
            <a:r>
              <a:rPr lang="en-US" sz="11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ref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1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"To The Console"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1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1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19600" y="3028950"/>
            <a:ext cx="3962400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19:56:24.809 [main] FATAL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fred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- Fatal</a:t>
            </a:r>
          </a:p>
          <a:p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19:56:24.810 [</a:t>
            </a:r>
            <a:r>
              <a:rPr lang="es-E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main</a:t>
            </a:r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 ERROR </a:t>
            </a:r>
            <a:r>
              <a:rPr lang="es-E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fred</a:t>
            </a:r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- Error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19:56:24.810 [main] WARN 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fred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- Warn</a:t>
            </a:r>
          </a:p>
          <a:p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19:56:24.810 [</a:t>
            </a:r>
            <a:r>
              <a:rPr lang="es-E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main</a:t>
            </a:r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 ERROR </a:t>
            </a:r>
            <a:r>
              <a:rPr lang="es-E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sue</a:t>
            </a:r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- Error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19:56:24.810 [main] WARN  sue - Warn</a:t>
            </a:r>
          </a:p>
          <a:p>
            <a:r>
              <a:rPr lang="it-IT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19:56:24.810 [main] INFO  sue - Info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19:56:24.810 [main] DEBUG sue - Debug</a:t>
            </a:r>
            <a:endParaRPr lang="en-US" sz="1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710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3350"/>
            <a:ext cx="4343400" cy="609600"/>
          </a:xfrm>
        </p:spPr>
        <p:txBody>
          <a:bodyPr/>
          <a:lstStyle/>
          <a:p>
            <a:r>
              <a:rPr lang="en-US" dirty="0"/>
              <a:t>Loggers in 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1047750"/>
            <a:ext cx="3810000" cy="2741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LogManager.</a:t>
            </a:r>
            <a:r>
              <a:rPr lang="en-US" sz="10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getLogger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fred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LogManager.</a:t>
            </a:r>
            <a:r>
              <a:rPr lang="en-US" sz="10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getLogger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"sue"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.fatal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"Fatal"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.error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"Error"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.warn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"Warn"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.info(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"Info"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.debug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"Debug"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.trace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"Trace"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.error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"Error"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.warn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"Warn"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.info(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"Info"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.debug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"Debug"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.trace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"Trace"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72000" y="209550"/>
            <a:ext cx="4267200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Console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LotsOfInfo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target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"SYSTEM_OUT"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PatternLayout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pattern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"%C %M %L %</a:t>
            </a:r>
            <a:r>
              <a:rPr lang="en-US" sz="10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msg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%n"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</a:rPr>
              <a:t>&lt;/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</a:rPr>
              <a:t>Console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</a:rPr>
              <a:t>&gt;</a:t>
            </a: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808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Root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"warn"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AppenderRef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ref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"To The Console"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Root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"sue"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"debug"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additivity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"false"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AppenderRef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ref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"To The Console"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fred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"trace"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additivity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"false"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AppenderRef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ref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LotsOfInfo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33600" y="2903676"/>
            <a:ext cx="3962400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Tinker main 11 Fatal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Tinker main 12 Error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Tinker main 13 Warn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Tinker main 14 Info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Tinker main 15 Debug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Tinker main 16 Trace </a:t>
            </a:r>
          </a:p>
          <a:p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20:03:37.256 [</a:t>
            </a:r>
            <a:r>
              <a:rPr lang="es-E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main</a:t>
            </a:r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 ERROR </a:t>
            </a:r>
            <a:r>
              <a:rPr lang="es-ES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sue</a:t>
            </a:r>
            <a:r>
              <a:rPr lang="es-E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- Error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20:03:37.256 [main] WARN  sue - Warn</a:t>
            </a:r>
          </a:p>
          <a:p>
            <a:r>
              <a:rPr lang="it-IT" sz="1200" dirty="0">
                <a:solidFill>
                  <a:srgbClr val="000000"/>
                </a:solidFill>
                <a:latin typeface="Courier New" panose="02070309020205020404" pitchFamily="49" charset="0"/>
              </a:rPr>
              <a:t>20:03:37.256 [main] INFO  sue - Info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20:03:37.256 [main] DEBUG sue - Debug</a:t>
            </a:r>
            <a:endParaRPr lang="en-US" sz="1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127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3060217"/>
            <a:ext cx="3228619" cy="181947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Appenders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00100"/>
            <a:ext cx="8181619" cy="4343400"/>
          </a:xfrm>
        </p:spPr>
        <p:txBody>
          <a:bodyPr/>
          <a:lstStyle/>
          <a:p>
            <a:r>
              <a:rPr lang="en-US" dirty="0"/>
              <a:t>Console		</a:t>
            </a:r>
            <a:r>
              <a:rPr lang="en-US" dirty="0" err="1"/>
              <a:t>System.out</a:t>
            </a:r>
            <a:r>
              <a:rPr lang="en-US" dirty="0"/>
              <a:t> or </a:t>
            </a:r>
            <a:r>
              <a:rPr lang="en-US" dirty="0" err="1"/>
              <a:t>System.err</a:t>
            </a:r>
            <a:endParaRPr lang="en-US" dirty="0"/>
          </a:p>
          <a:p>
            <a:r>
              <a:rPr lang="en-US" dirty="0"/>
              <a:t>File			Simple output file</a:t>
            </a:r>
          </a:p>
          <a:p>
            <a:r>
              <a:rPr lang="en-US" dirty="0"/>
              <a:t>Rolling File		A log file that rolls after n days or m bytes</a:t>
            </a:r>
          </a:p>
          <a:p>
            <a:r>
              <a:rPr lang="en-US" dirty="0"/>
              <a:t>SMTP		Send an email</a:t>
            </a:r>
          </a:p>
          <a:p>
            <a:r>
              <a:rPr lang="en-US" dirty="0"/>
              <a:t>Syslog		Send to a syslog server</a:t>
            </a:r>
          </a:p>
          <a:p>
            <a:r>
              <a:rPr lang="en-US" dirty="0"/>
              <a:t>JDBC		Store in a database table</a:t>
            </a:r>
          </a:p>
          <a:p>
            <a:r>
              <a:rPr lang="en-US" dirty="0"/>
              <a:t>Many others		In Log4J</a:t>
            </a:r>
          </a:p>
          <a:p>
            <a:r>
              <a:rPr lang="en-US" dirty="0"/>
              <a:t>Many others		From the community</a:t>
            </a:r>
          </a:p>
          <a:p>
            <a:r>
              <a:rPr lang="en-US" dirty="0"/>
              <a:t>Write your own	Extend </a:t>
            </a:r>
            <a:r>
              <a:rPr lang="en-US" dirty="0" err="1"/>
              <a:t>AppenderSkeleton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58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Logger Hierarchy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71549"/>
            <a:ext cx="8763000" cy="2209801"/>
          </a:xfrm>
        </p:spPr>
        <p:txBody>
          <a:bodyPr/>
          <a:lstStyle/>
          <a:p>
            <a:r>
              <a:rPr lang="en-US" dirty="0"/>
              <a:t>You can organize loggers into hierarchies </a:t>
            </a:r>
          </a:p>
          <a:p>
            <a:r>
              <a:rPr lang="en-US" dirty="0"/>
              <a:t>Use dots in the name (like the </a:t>
            </a:r>
            <a:r>
              <a:rPr lang="en-US" dirty="0" err="1"/>
              <a:t>classpath</a:t>
            </a:r>
            <a:r>
              <a:rPr lang="en-US" dirty="0"/>
              <a:t>)</a:t>
            </a:r>
          </a:p>
          <a:p>
            <a:r>
              <a:rPr lang="en-US" dirty="0"/>
              <a:t>“</a:t>
            </a:r>
            <a:r>
              <a:rPr lang="en-US" dirty="0" err="1"/>
              <a:t>a.b.c</a:t>
            </a:r>
            <a:r>
              <a:rPr lang="en-US" dirty="0"/>
              <a:t>” is under “</a:t>
            </a:r>
            <a:r>
              <a:rPr lang="en-US" dirty="0" err="1"/>
              <a:t>a.b</a:t>
            </a:r>
            <a:r>
              <a:rPr lang="en-US" dirty="0"/>
              <a:t>” which is under “a” which is under the root “”</a:t>
            </a:r>
          </a:p>
          <a:p>
            <a:endParaRPr lang="en-US" dirty="0"/>
          </a:p>
          <a:p>
            <a:r>
              <a:rPr lang="en-US" dirty="0"/>
              <a:t>A logger name in the XML file will pick up all children by default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5800" y="3179553"/>
            <a:ext cx="5562600" cy="722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2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"a"</a:t>
            </a: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2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"trace"</a:t>
            </a: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additivity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2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"false"</a:t>
            </a:r>
            <a:r>
              <a:rPr lang="en-US" sz="12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&lt;</a:t>
            </a:r>
            <a:r>
              <a:rPr lang="en-US" sz="12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AppenderRef</a:t>
            </a: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ref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2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LotsOfInfo</a:t>
            </a:r>
            <a:r>
              <a:rPr lang="en-US" sz="12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2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2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96000" y="3223988"/>
            <a:ext cx="1650521" cy="135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a.b</a:t>
            </a:r>
            <a:endParaRPr lang="en-US" i="1" dirty="0">
              <a:solidFill>
                <a:srgbClr val="2A00FF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a.b.c</a:t>
            </a:r>
            <a:endParaRPr lang="en-US" i="1" dirty="0">
              <a:solidFill>
                <a:srgbClr val="2A00FF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a.b.c.d</a:t>
            </a:r>
            <a:endParaRPr lang="en-US" i="1" dirty="0">
              <a:solidFill>
                <a:srgbClr val="2A00FF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a...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766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705600" y="2114551"/>
            <a:ext cx="2138402" cy="28506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Full Class Name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19150"/>
            <a:ext cx="7162800" cy="1295401"/>
          </a:xfrm>
        </p:spPr>
        <p:txBody>
          <a:bodyPr>
            <a:noAutofit/>
          </a:bodyPr>
          <a:lstStyle/>
          <a:p>
            <a:r>
              <a:rPr lang="en-US" sz="2400" dirty="0"/>
              <a:t>A common name/use scheme:</a:t>
            </a:r>
          </a:p>
          <a:p>
            <a:pPr lvl="1"/>
            <a:r>
              <a:rPr lang="en-US" sz="2400" dirty="0"/>
              <a:t>Use one logger per CLASS (a static member)</a:t>
            </a:r>
          </a:p>
          <a:p>
            <a:pPr lvl="1"/>
            <a:r>
              <a:rPr lang="en-US" sz="2400" dirty="0"/>
              <a:t>Use the class name as the logger’s name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9350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3350"/>
            <a:ext cx="9067800" cy="609600"/>
          </a:xfrm>
        </p:spPr>
        <p:txBody>
          <a:bodyPr/>
          <a:lstStyle/>
          <a:p>
            <a:r>
              <a:rPr lang="en-US" dirty="0"/>
              <a:t>Class Loggers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3143" y="895350"/>
            <a:ext cx="8305800" cy="3883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Point {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Logger </a:t>
            </a:r>
            <a:r>
              <a:rPr lang="en-US" sz="1200" i="1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LogManager.</a:t>
            </a:r>
            <a:r>
              <a:rPr lang="en-US" sz="12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getLogger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com.widget.graphics.Point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setX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b="1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i="1" dirty="0" err="1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.debug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"Setting X to 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+</a:t>
            </a:r>
            <a:r>
              <a:rPr lang="en-US" sz="12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1200" dirty="0">
              <a:solidFill>
                <a:srgbClr val="000000"/>
              </a:solidFill>
              <a:effectLst/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Logger </a:t>
            </a:r>
            <a:r>
              <a:rPr lang="en-US" sz="1400" i="1" dirty="0">
                <a:solidFill>
                  <a:srgbClr val="0000C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LogManager.</a:t>
            </a:r>
            <a:r>
              <a:rPr lang="en-US" sz="14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getLogger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4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com.widget</a:t>
            </a:r>
            <a:r>
              <a:rPr lang="en-US" sz="14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"fatal"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4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com.widget.graphics</a:t>
            </a:r>
            <a:r>
              <a:rPr lang="en-US" sz="14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"warn"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4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com.widget.graphics.Point</a:t>
            </a:r>
            <a:r>
              <a:rPr lang="en-US" sz="14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"debug"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636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Reload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871698"/>
            <a:ext cx="8991600" cy="2545714"/>
          </a:xfrm>
        </p:spPr>
        <p:txBody>
          <a:bodyPr/>
          <a:lstStyle/>
          <a:p>
            <a:r>
              <a:rPr lang="en-US" dirty="0"/>
              <a:t>The “</a:t>
            </a:r>
            <a:r>
              <a:rPr lang="en-US" dirty="0" err="1"/>
              <a:t>monitorInterval</a:t>
            </a:r>
            <a:r>
              <a:rPr lang="en-US" dirty="0"/>
              <a:t>” tells log4j to check for </a:t>
            </a:r>
            <a:r>
              <a:rPr lang="en-US" dirty="0" err="1"/>
              <a:t>config</a:t>
            </a:r>
            <a:r>
              <a:rPr lang="en-US" dirty="0"/>
              <a:t>-file changes</a:t>
            </a:r>
          </a:p>
          <a:p>
            <a:r>
              <a:rPr lang="en-US" dirty="0"/>
              <a:t>You can change logging parameters on the fly without restarting</a:t>
            </a:r>
          </a:p>
          <a:p>
            <a:pPr lvl="1"/>
            <a:r>
              <a:rPr lang="en-US" dirty="0"/>
              <a:t>Crank up debug momentarily</a:t>
            </a:r>
          </a:p>
          <a:p>
            <a:pPr lvl="1"/>
            <a:r>
              <a:rPr lang="en-US" dirty="0"/>
              <a:t>Focus in on logs from a misbehaving package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3395127"/>
            <a:ext cx="3219236" cy="14325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7932" y="2701736"/>
            <a:ext cx="5029200" cy="722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Configuration</a:t>
            </a: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monitorInterval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2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"30"</a:t>
            </a:r>
            <a:r>
              <a:rPr lang="en-US" sz="12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2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Configuration</a:t>
            </a:r>
            <a:r>
              <a:rPr lang="en-US" sz="12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Arrow Connector 6"/>
          <p:cNvCxnSpPr>
            <a:stCxn id="8" idx="0"/>
          </p:cNvCxnSpPr>
          <p:nvPr/>
        </p:nvCxnSpPr>
        <p:spPr>
          <a:xfrm flipV="1">
            <a:off x="3379758" y="2954867"/>
            <a:ext cx="91575" cy="7833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514600" y="3738215"/>
            <a:ext cx="1730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30 seconds</a:t>
            </a:r>
          </a:p>
          <a:p>
            <a:pPr algn="ctr"/>
            <a:r>
              <a:rPr lang="en-US" dirty="0">
                <a:solidFill>
                  <a:srgbClr val="C00000"/>
                </a:solidFill>
              </a:rPr>
              <a:t>(minimum is 5)</a:t>
            </a:r>
          </a:p>
        </p:txBody>
      </p:sp>
    </p:spTree>
    <p:extLst>
      <p:ext uri="{BB962C8B-B14F-4D97-AF65-F5344CB8AC3E}">
        <p14:creationId xmlns:p14="http://schemas.microsoft.com/office/powerpoint/2010/main" val="2674006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3350"/>
            <a:ext cx="8991600" cy="609600"/>
          </a:xfrm>
        </p:spPr>
        <p:txBody>
          <a:bodyPr/>
          <a:lstStyle/>
          <a:p>
            <a:r>
              <a:rPr lang="en-US" dirty="0"/>
              <a:t>Logging Exceptions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71550"/>
            <a:ext cx="4383657" cy="2633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main(String[] </a:t>
            </a:r>
            <a:r>
              <a:rPr lang="en-US" sz="12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args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Logger </a:t>
            </a:r>
            <a:r>
              <a:rPr lang="en-US" sz="12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LogManager.</a:t>
            </a:r>
            <a:r>
              <a:rPr lang="en-US" sz="12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getLogger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"sue"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try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String </a:t>
            </a:r>
            <a:r>
              <a:rPr lang="en-US" sz="12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.length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catch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(Exception </a:t>
            </a:r>
            <a:r>
              <a:rPr lang="en-US" sz="12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.error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"Bad things happened"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 </a:t>
            </a:r>
            <a:r>
              <a:rPr lang="en-US" sz="12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976" y="3181350"/>
            <a:ext cx="5199292" cy="15523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88603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1" y="1730162"/>
            <a:ext cx="3886200" cy="230969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Tinkering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81000" y="1077046"/>
            <a:ext cx="6781800" cy="2971800"/>
          </a:xfrm>
        </p:spPr>
        <p:txBody>
          <a:bodyPr/>
          <a:lstStyle/>
          <a:p>
            <a:r>
              <a:rPr lang="en-US" dirty="0"/>
              <a:t>Type in the “Sue” and “Fred” code from this lesson.</a:t>
            </a:r>
          </a:p>
          <a:p>
            <a:r>
              <a:rPr lang="en-US" dirty="0"/>
              <a:t>Experiment with levels, layouts, and </a:t>
            </a:r>
            <a:r>
              <a:rPr lang="en-US" dirty="0" err="1"/>
              <a:t>appenders</a:t>
            </a:r>
            <a:r>
              <a:rPr lang="en-US" dirty="0"/>
              <a:t>.</a:t>
            </a:r>
          </a:p>
          <a:p>
            <a:r>
              <a:rPr lang="en-US" dirty="0"/>
              <a:t>Add logging to one of your previous exercises.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2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438150"/>
            <a:ext cx="7391400" cy="688975"/>
          </a:xfrm>
        </p:spPr>
        <p:txBody>
          <a:bodyPr>
            <a:normAutofit/>
          </a:bodyPr>
          <a:lstStyle/>
          <a:p>
            <a:r>
              <a:rPr lang="en-US" dirty="0"/>
              <a:t>See Also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123950"/>
            <a:ext cx="8534400" cy="38100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https://en.wikipedia.org/wiki/Java_logging_framework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http://logging.apache.org/log4j/2.x/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5"/>
              </a:rPr>
              <a:t>https://www.youtube.com/watch?v=-GkRuFU_sUg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4692757" y="2114550"/>
            <a:ext cx="4114800" cy="220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05800" y="4552950"/>
            <a:ext cx="609600" cy="274637"/>
          </a:xfrm>
        </p:spPr>
        <p:txBody>
          <a:bodyPr/>
          <a:lstStyle/>
          <a:p>
            <a:pPr algn="r"/>
            <a:fld id="{B9EA2576-3992-4A7D-AC41-AC0E2BE3E45F}" type="slidenum">
              <a:rPr lang="en-US" smtClean="0"/>
              <a:pPr algn="r"/>
              <a:t>2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8600" y="3181350"/>
            <a:ext cx="4495057" cy="157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3864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57151"/>
            <a:ext cx="4800600" cy="609600"/>
          </a:xfrm>
        </p:spPr>
        <p:txBody>
          <a:bodyPr/>
          <a:lstStyle/>
          <a:p>
            <a:r>
              <a:rPr lang="en-US" dirty="0"/>
              <a:t>Logging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Donut 4"/>
          <p:cNvSpPr/>
          <p:nvPr/>
        </p:nvSpPr>
        <p:spPr>
          <a:xfrm>
            <a:off x="1716881" y="1618061"/>
            <a:ext cx="228600" cy="22860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Donut 5"/>
          <p:cNvSpPr/>
          <p:nvPr/>
        </p:nvSpPr>
        <p:spPr>
          <a:xfrm>
            <a:off x="2021681" y="1237061"/>
            <a:ext cx="228600" cy="22860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Donut 6"/>
          <p:cNvSpPr/>
          <p:nvPr/>
        </p:nvSpPr>
        <p:spPr>
          <a:xfrm>
            <a:off x="2082800" y="2419350"/>
            <a:ext cx="228600" cy="22860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Donut 7"/>
          <p:cNvSpPr/>
          <p:nvPr/>
        </p:nvSpPr>
        <p:spPr>
          <a:xfrm>
            <a:off x="2438400" y="2146300"/>
            <a:ext cx="228600" cy="22860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Donut 8"/>
          <p:cNvSpPr/>
          <p:nvPr/>
        </p:nvSpPr>
        <p:spPr>
          <a:xfrm>
            <a:off x="2250283" y="3031729"/>
            <a:ext cx="228600" cy="22860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Donut 9"/>
          <p:cNvSpPr/>
          <p:nvPr/>
        </p:nvSpPr>
        <p:spPr>
          <a:xfrm>
            <a:off x="2783683" y="3146028"/>
            <a:ext cx="228600" cy="22860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Donut 10"/>
          <p:cNvSpPr/>
          <p:nvPr/>
        </p:nvSpPr>
        <p:spPr>
          <a:xfrm>
            <a:off x="2552700" y="2552700"/>
            <a:ext cx="228600" cy="22860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nut 11"/>
          <p:cNvSpPr/>
          <p:nvPr/>
        </p:nvSpPr>
        <p:spPr>
          <a:xfrm>
            <a:off x="1831181" y="3672680"/>
            <a:ext cx="228600" cy="22860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Donut 12"/>
          <p:cNvSpPr/>
          <p:nvPr/>
        </p:nvSpPr>
        <p:spPr>
          <a:xfrm>
            <a:off x="2326481" y="3869530"/>
            <a:ext cx="228600" cy="22860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endCxn id="5" idx="7"/>
          </p:cNvCxnSpPr>
          <p:nvPr/>
        </p:nvCxnSpPr>
        <p:spPr>
          <a:xfrm flipH="1">
            <a:off x="1912003" y="1453755"/>
            <a:ext cx="159684" cy="197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2157413" y="1509713"/>
            <a:ext cx="9526" cy="8858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214563" y="1509713"/>
            <a:ext cx="280987" cy="623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2326481" y="2371725"/>
            <a:ext cx="159545" cy="102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585968" y="2388975"/>
            <a:ext cx="54838" cy="149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2471740" y="2805113"/>
            <a:ext cx="138110" cy="276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2724150" y="2805113"/>
            <a:ext cx="139820" cy="326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2458528" y="2819401"/>
            <a:ext cx="208472" cy="1019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045494" y="3309938"/>
            <a:ext cx="273844" cy="397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1995487" y="3267075"/>
            <a:ext cx="280988" cy="388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ounded Rectangle 45"/>
          <p:cNvSpPr/>
          <p:nvPr/>
        </p:nvSpPr>
        <p:spPr>
          <a:xfrm>
            <a:off x="1524000" y="3562350"/>
            <a:ext cx="1676400" cy="838200"/>
          </a:xfrm>
          <a:prstGeom prst="round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le 46"/>
          <p:cNvSpPr/>
          <p:nvPr/>
        </p:nvSpPr>
        <p:spPr>
          <a:xfrm>
            <a:off x="1524000" y="2106414"/>
            <a:ext cx="1676400" cy="1372263"/>
          </a:xfrm>
          <a:prstGeom prst="round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 flipH="1" flipV="1">
            <a:off x="1890713" y="1866900"/>
            <a:ext cx="209551" cy="523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/>
          <p:cNvSpPr/>
          <p:nvPr/>
        </p:nvSpPr>
        <p:spPr>
          <a:xfrm>
            <a:off x="1524000" y="1168039"/>
            <a:ext cx="1676400" cy="838200"/>
          </a:xfrm>
          <a:prstGeom prst="round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304800" y="3796784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Database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304800" y="2634734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Servlets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304800" y="1402473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Utility</a:t>
            </a: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2294626" y="1319842"/>
            <a:ext cx="2320506" cy="224286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Picture 6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725" y="3656013"/>
            <a:ext cx="1473063" cy="975548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 flipV="1">
            <a:off x="3045125" y="3157268"/>
            <a:ext cx="1552754" cy="69011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V="1">
            <a:off x="2021681" y="1673525"/>
            <a:ext cx="2541693" cy="79347"/>
          </a:xfrm>
          <a:prstGeom prst="straightConnector1">
            <a:avLst/>
          </a:prstGeom>
          <a:ln w="254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>
            <a:off x="2721634" y="2282728"/>
            <a:ext cx="1893498" cy="633000"/>
          </a:xfrm>
          <a:prstGeom prst="straightConnector1">
            <a:avLst/>
          </a:prstGeom>
          <a:ln w="254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2590368" y="3981036"/>
            <a:ext cx="2050643" cy="142390"/>
          </a:xfrm>
          <a:prstGeom prst="straightConnector1">
            <a:avLst/>
          </a:prstGeom>
          <a:ln w="254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2819301" y="2669370"/>
            <a:ext cx="1761325" cy="375755"/>
          </a:xfrm>
          <a:prstGeom prst="straightConnector1">
            <a:avLst/>
          </a:prstGeom>
          <a:ln w="254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2398924" y="1411812"/>
            <a:ext cx="2173076" cy="192701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536" y="2666438"/>
            <a:ext cx="942096" cy="628064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549" y="1176286"/>
            <a:ext cx="1233330" cy="821706"/>
          </a:xfrm>
          <a:prstGeom prst="rect">
            <a:avLst/>
          </a:prstGeom>
        </p:spPr>
      </p:pic>
      <p:sp>
        <p:nvSpPr>
          <p:cNvPr id="79" name="TextBox 78"/>
          <p:cNvSpPr txBox="1"/>
          <p:nvPr/>
        </p:nvSpPr>
        <p:spPr>
          <a:xfrm>
            <a:off x="7527632" y="1335197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Console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7564434" y="2754891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Email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7696200" y="375674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Disk File</a:t>
            </a:r>
          </a:p>
        </p:txBody>
      </p:sp>
      <p:sp>
        <p:nvSpPr>
          <p:cNvPr id="85" name="Donut 84"/>
          <p:cNvSpPr/>
          <p:nvPr/>
        </p:nvSpPr>
        <p:spPr>
          <a:xfrm>
            <a:off x="4635327" y="1330619"/>
            <a:ext cx="468169" cy="458389"/>
          </a:xfrm>
          <a:prstGeom prst="donu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6" name="Donut 85"/>
          <p:cNvSpPr/>
          <p:nvPr/>
        </p:nvSpPr>
        <p:spPr>
          <a:xfrm>
            <a:off x="4643014" y="2902194"/>
            <a:ext cx="468169" cy="458389"/>
          </a:xfrm>
          <a:prstGeom prst="donu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7" name="Donut 86"/>
          <p:cNvSpPr/>
          <p:nvPr/>
        </p:nvSpPr>
        <p:spPr>
          <a:xfrm>
            <a:off x="4669608" y="3872837"/>
            <a:ext cx="468169" cy="458389"/>
          </a:xfrm>
          <a:prstGeom prst="donu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8" name="Vertical Scroll 97"/>
          <p:cNvSpPr/>
          <p:nvPr/>
        </p:nvSpPr>
        <p:spPr>
          <a:xfrm>
            <a:off x="6117530" y="1353572"/>
            <a:ext cx="368127" cy="309180"/>
          </a:xfrm>
          <a:prstGeom prst="verticalScroll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Vertical Scroll 98"/>
          <p:cNvSpPr/>
          <p:nvPr/>
        </p:nvSpPr>
        <p:spPr>
          <a:xfrm>
            <a:off x="6116200" y="2797736"/>
            <a:ext cx="368127" cy="309180"/>
          </a:xfrm>
          <a:prstGeom prst="verticalScroll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Vertical Scroll 99"/>
          <p:cNvSpPr/>
          <p:nvPr/>
        </p:nvSpPr>
        <p:spPr>
          <a:xfrm>
            <a:off x="6117530" y="3856936"/>
            <a:ext cx="368127" cy="309180"/>
          </a:xfrm>
          <a:prstGeom prst="verticalScroll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4277641" y="808996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Logger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5507930" y="798707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Layout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38219" y="81630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Appender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05" name="Straight Arrow Connector 104"/>
          <p:cNvCxnSpPr/>
          <p:nvPr/>
        </p:nvCxnSpPr>
        <p:spPr>
          <a:xfrm flipV="1">
            <a:off x="5137777" y="1431985"/>
            <a:ext cx="978423" cy="127829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V="1">
            <a:off x="5160169" y="2899916"/>
            <a:ext cx="952802" cy="202853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5162694" y="3101340"/>
            <a:ext cx="954737" cy="81581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3139186" y="1229589"/>
            <a:ext cx="5749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solidFill>
                  <a:srgbClr val="C00000"/>
                </a:solidFill>
              </a:rPr>
              <a:t>FATAL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3129192" y="1471972"/>
            <a:ext cx="5749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solidFill>
                  <a:srgbClr val="00B0F0"/>
                </a:solidFill>
              </a:rPr>
              <a:t>INFO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3133913" y="1710718"/>
            <a:ext cx="5749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solidFill>
                  <a:srgbClr val="FFC000"/>
                </a:solidFill>
              </a:rPr>
              <a:t>WARN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3167386" y="2844604"/>
            <a:ext cx="5749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solidFill>
                  <a:srgbClr val="00B050"/>
                </a:solidFill>
              </a:rPr>
              <a:t>DEBUG</a:t>
            </a:r>
          </a:p>
        </p:txBody>
      </p:sp>
      <p:cxnSp>
        <p:nvCxnSpPr>
          <p:cNvPr id="124" name="Straight Arrow Connector 123"/>
          <p:cNvCxnSpPr/>
          <p:nvPr/>
        </p:nvCxnSpPr>
        <p:spPr>
          <a:xfrm flipV="1">
            <a:off x="5163699" y="1686213"/>
            <a:ext cx="937971" cy="1415127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 flipV="1">
            <a:off x="5145450" y="1529386"/>
            <a:ext cx="924145" cy="32710"/>
          </a:xfrm>
          <a:prstGeom prst="straightConnector1">
            <a:avLst/>
          </a:prstGeom>
          <a:ln w="127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/>
          <p:nvPr/>
        </p:nvCxnSpPr>
        <p:spPr>
          <a:xfrm>
            <a:off x="5141434" y="1559813"/>
            <a:ext cx="985153" cy="129167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 flipV="1">
            <a:off x="5174907" y="1595781"/>
            <a:ext cx="865586" cy="1505559"/>
          </a:xfrm>
          <a:prstGeom prst="straightConnector1">
            <a:avLst/>
          </a:prstGeom>
          <a:ln w="127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>
            <a:off x="5162694" y="3101340"/>
            <a:ext cx="916637" cy="970598"/>
          </a:xfrm>
          <a:prstGeom prst="straightConnector1">
            <a:avLst/>
          </a:prstGeom>
          <a:ln w="127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>
            <a:off x="5145450" y="1558384"/>
            <a:ext cx="1086281" cy="2256379"/>
          </a:xfrm>
          <a:prstGeom prst="straightConnector1">
            <a:avLst/>
          </a:prstGeom>
          <a:ln w="127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V="1">
            <a:off x="5163699" y="1703156"/>
            <a:ext cx="1096567" cy="1403760"/>
          </a:xfrm>
          <a:prstGeom prst="straightConnector1">
            <a:avLst/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flipV="1">
            <a:off x="5179219" y="4129088"/>
            <a:ext cx="900112" cy="2382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/>
          <p:cNvSpPr txBox="1"/>
          <p:nvPr/>
        </p:nvSpPr>
        <p:spPr>
          <a:xfrm>
            <a:off x="3268831" y="3838864"/>
            <a:ext cx="5749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solidFill>
                  <a:srgbClr val="00B050"/>
                </a:solidFill>
              </a:rPr>
              <a:t>DEBUG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3246517" y="3226995"/>
            <a:ext cx="5749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solidFill>
                  <a:srgbClr val="C00000"/>
                </a:solidFill>
              </a:rPr>
              <a:t>FATAL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3297898" y="2275643"/>
            <a:ext cx="5749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solidFill>
                  <a:srgbClr val="FFC000"/>
                </a:solidFill>
              </a:rPr>
              <a:t>WARN</a:t>
            </a:r>
          </a:p>
        </p:txBody>
      </p:sp>
    </p:spTree>
    <p:extLst>
      <p:ext uri="{BB962C8B-B14F-4D97-AF65-F5344CB8AC3E}">
        <p14:creationId xmlns:p14="http://schemas.microsoft.com/office/powerpoint/2010/main" val="120411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55" grpId="0" animBg="1"/>
      <p:bldP spid="56" grpId="0"/>
      <p:bldP spid="57" grpId="0"/>
      <p:bldP spid="58" grpId="0"/>
      <p:bldP spid="79" grpId="0"/>
      <p:bldP spid="80" grpId="0"/>
      <p:bldP spid="81" grpId="0"/>
      <p:bldP spid="85" grpId="0" animBg="1"/>
      <p:bldP spid="86" grpId="0" animBg="1"/>
      <p:bldP spid="87" grpId="0" animBg="1"/>
      <p:bldP spid="98" grpId="0" animBg="1"/>
      <p:bldP spid="99" grpId="0" animBg="1"/>
      <p:bldP spid="100" grpId="0" animBg="1"/>
      <p:bldP spid="102" grpId="0"/>
      <p:bldP spid="103" grpId="0"/>
      <p:bldP spid="104" grpId="0"/>
      <p:bldP spid="114" grpId="0"/>
      <p:bldP spid="115" grpId="0"/>
      <p:bldP spid="116" grpId="0"/>
      <p:bldP spid="117" grpId="0"/>
      <p:bldP spid="163" grpId="0"/>
      <p:bldP spid="164" grpId="0"/>
      <p:bldP spid="16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188" y="2419350"/>
            <a:ext cx="2825251" cy="25145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895350"/>
            <a:ext cx="7086600" cy="3810000"/>
          </a:xfrm>
        </p:spPr>
        <p:txBody>
          <a:bodyPr/>
          <a:lstStyle/>
          <a:p>
            <a:r>
              <a:rPr lang="en-US" dirty="0"/>
              <a:t>Loggers receive the information from the code</a:t>
            </a:r>
          </a:p>
          <a:p>
            <a:pPr lvl="1"/>
            <a:r>
              <a:rPr lang="en-US" dirty="0"/>
              <a:t>Message, Code location, Severity, Exception</a:t>
            </a:r>
          </a:p>
          <a:p>
            <a:endParaRPr lang="en-US" dirty="0"/>
          </a:p>
          <a:p>
            <a:r>
              <a:rPr lang="en-US" dirty="0" err="1"/>
              <a:t>Appenders</a:t>
            </a:r>
            <a:r>
              <a:rPr lang="en-US" dirty="0"/>
              <a:t> route the logs to a physical destination</a:t>
            </a:r>
          </a:p>
          <a:p>
            <a:pPr lvl="1"/>
            <a:r>
              <a:rPr lang="en-US" dirty="0"/>
              <a:t>Log file, email, console, syslog, database</a:t>
            </a:r>
          </a:p>
          <a:p>
            <a:pPr lvl="1"/>
            <a:endParaRPr lang="en-US" dirty="0"/>
          </a:p>
          <a:p>
            <a:r>
              <a:rPr lang="en-US" dirty="0"/>
              <a:t>Layouts format the information for the destination</a:t>
            </a:r>
          </a:p>
          <a:p>
            <a:pPr lvl="1"/>
            <a:r>
              <a:rPr lang="en-US" dirty="0"/>
              <a:t>Order and format of the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595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732" y="2705840"/>
            <a:ext cx="3404866" cy="22235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 Your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819150"/>
            <a:ext cx="8305800" cy="3733800"/>
          </a:xfrm>
        </p:spPr>
        <p:txBody>
          <a:bodyPr>
            <a:normAutofit/>
          </a:bodyPr>
          <a:lstStyle/>
          <a:p>
            <a:r>
              <a:rPr lang="en-US" sz="2400" dirty="0"/>
              <a:t>Java Logging API (shipped with the JVM since 1.4)</a:t>
            </a:r>
          </a:p>
          <a:p>
            <a:r>
              <a:rPr lang="en-US" sz="2400" dirty="0"/>
              <a:t>Log4J 1 and 2 (Apache project)</a:t>
            </a:r>
          </a:p>
          <a:p>
            <a:r>
              <a:rPr lang="en-US" sz="2400" dirty="0"/>
              <a:t>SLF4J (From the father of Log4J)</a:t>
            </a:r>
          </a:p>
          <a:p>
            <a:r>
              <a:rPr lang="en-US" sz="2400" dirty="0"/>
              <a:t>Many others (many are interchangeable)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655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Log4J Jars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61951"/>
            <a:ext cx="2914362" cy="15953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1421583"/>
            <a:ext cx="5613001" cy="3421085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 flipV="1">
            <a:off x="2641201" y="1733550"/>
            <a:ext cx="4064399" cy="25146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0797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4400" y="133350"/>
            <a:ext cx="4343400" cy="609600"/>
          </a:xfrm>
        </p:spPr>
        <p:txBody>
          <a:bodyPr/>
          <a:lstStyle/>
          <a:p>
            <a:r>
              <a:rPr lang="en-US" dirty="0"/>
              <a:t>Simple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252912"/>
            <a:ext cx="5638800" cy="4552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import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org.apache.logging.log4j.LogManager;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import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org.apache.logging.log4j.Logger;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Tinker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main(String[] </a:t>
            </a:r>
            <a:r>
              <a:rPr lang="en-US" sz="12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args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Logger </a:t>
            </a:r>
            <a:r>
              <a:rPr lang="en-US" sz="12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LogManager.</a:t>
            </a:r>
            <a:r>
              <a:rPr lang="en-US" sz="12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getLogger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fred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Logger </a:t>
            </a:r>
            <a:r>
              <a:rPr lang="en-US" sz="12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LogManager.</a:t>
            </a:r>
            <a:r>
              <a:rPr lang="en-US" sz="12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getLogger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"sue"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.fatal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"Fatal"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.error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"Error"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.warn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"Warn"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.info(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"Info"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.debug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"Debug"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.trace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"Trace"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2724150"/>
            <a:ext cx="3737968" cy="162121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751545" y="3255703"/>
            <a:ext cx="3672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C00000"/>
                </a:solidFill>
              </a:rPr>
              <a:t>ERROR </a:t>
            </a:r>
            <a:r>
              <a:rPr lang="en-US" sz="1000" dirty="0" err="1">
                <a:solidFill>
                  <a:srgbClr val="C00000"/>
                </a:solidFill>
              </a:rPr>
              <a:t>StatusLogger</a:t>
            </a:r>
            <a:r>
              <a:rPr lang="en-US" sz="1000" dirty="0">
                <a:solidFill>
                  <a:srgbClr val="C00000"/>
                </a:solidFill>
              </a:rPr>
              <a:t> No log4j2 configuration file found. Using default configuration: logging only errors to the console.</a:t>
            </a:r>
          </a:p>
          <a:p>
            <a:endParaRPr lang="en-US" sz="1000" dirty="0">
              <a:solidFill>
                <a:srgbClr val="C00000"/>
              </a:solidFill>
            </a:endParaRPr>
          </a:p>
          <a:p>
            <a:r>
              <a:rPr lang="en-US" sz="1200" dirty="0"/>
              <a:t>17:44:29.272 [main] FATAL </a:t>
            </a:r>
            <a:r>
              <a:rPr lang="en-US" sz="1200" dirty="0" err="1"/>
              <a:t>fred</a:t>
            </a:r>
            <a:r>
              <a:rPr lang="en-US" sz="1200" dirty="0"/>
              <a:t> - Fatal</a:t>
            </a:r>
          </a:p>
          <a:p>
            <a:r>
              <a:rPr lang="es-ES" sz="1200" dirty="0"/>
              <a:t>17:44:29.273 [</a:t>
            </a:r>
            <a:r>
              <a:rPr lang="es-ES" sz="1200" dirty="0" err="1"/>
              <a:t>main</a:t>
            </a:r>
            <a:r>
              <a:rPr lang="es-ES" sz="1200" dirty="0"/>
              <a:t>] ERROR </a:t>
            </a:r>
            <a:r>
              <a:rPr lang="es-ES" sz="1200" dirty="0" err="1"/>
              <a:t>sue</a:t>
            </a:r>
            <a:r>
              <a:rPr lang="es-ES" sz="1200" dirty="0"/>
              <a:t> - Error</a:t>
            </a:r>
            <a:endParaRPr lang="en-US" sz="1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414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133350"/>
            <a:ext cx="4572000" cy="609600"/>
          </a:xfrm>
        </p:spPr>
        <p:txBody>
          <a:bodyPr/>
          <a:lstStyle/>
          <a:p>
            <a:r>
              <a:rPr lang="en-US" dirty="0"/>
              <a:t>log4j2.xml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365502"/>
            <a:ext cx="8305800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&lt;?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xml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version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"1.0"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encoding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"UTF-8"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Configuration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Appenders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Console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"To The Console"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target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"SYSTEM_OUT"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PatternLayout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pattern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"%d{</a:t>
            </a:r>
            <a:r>
              <a:rPr lang="en-US" sz="10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HH:mm:ss.SSS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 [%t] %-5level %logger{36} - %</a:t>
            </a:r>
            <a:r>
              <a:rPr lang="en-US" sz="10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msg%n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Console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Appenders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Configuration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48000" y="734834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Unique name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2286000" y="979817"/>
            <a:ext cx="762000" cy="4210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4076700" y="1099076"/>
            <a:ext cx="657405" cy="3855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724400" y="883176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Parameter to </a:t>
            </a:r>
            <a:r>
              <a:rPr lang="en-US" dirty="0" err="1">
                <a:solidFill>
                  <a:srgbClr val="C00000"/>
                </a:solidFill>
              </a:rPr>
              <a:t>appender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883434" y="1830499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Date/Time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514600" y="1633002"/>
            <a:ext cx="1371600" cy="207784"/>
          </a:xfrm>
          <a:prstGeom prst="rect">
            <a:avLst/>
          </a:prstGeom>
          <a:noFill/>
          <a:ln>
            <a:solidFill>
              <a:srgbClr val="B91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324155" y="2508477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Name of thread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2933700" y="1840786"/>
            <a:ext cx="1028700" cy="8523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186382" y="2877809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Level (padded)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3902734" y="1865986"/>
            <a:ext cx="593066" cy="10575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89767" y="3555787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Name of logger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5036389" y="1875393"/>
            <a:ext cx="373811" cy="16243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038850" y="2661516"/>
            <a:ext cx="1155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Message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182209" y="1909862"/>
            <a:ext cx="1155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New Line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 flipH="1" flipV="1">
            <a:off x="6239055" y="1840786"/>
            <a:ext cx="330679" cy="8913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6493534" y="1793315"/>
            <a:ext cx="654170" cy="3107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29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7" grpId="0"/>
      <p:bldP spid="18" grpId="0" animBg="1"/>
      <p:bldP spid="19" grpId="0"/>
      <p:bldP spid="23" grpId="0"/>
      <p:bldP spid="27" grpId="0"/>
      <p:bldP spid="30" grpId="0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133350"/>
            <a:ext cx="4572000" cy="609600"/>
          </a:xfrm>
        </p:spPr>
        <p:txBody>
          <a:bodyPr/>
          <a:lstStyle/>
          <a:p>
            <a:r>
              <a:rPr lang="en-US" dirty="0"/>
              <a:t>log4j2.xml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365502"/>
            <a:ext cx="8305800" cy="4687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&lt;?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xml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version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"1.0"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encoding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"UTF-8"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Configuration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Appenders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Console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"To The Console"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target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"SYSTEM_OUT"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PatternLayout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pattern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"%d{</a:t>
            </a:r>
            <a:r>
              <a:rPr lang="en-US" sz="10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HH:mm:ss.SSS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 [%t] %-5level %logger{36} - %</a:t>
            </a:r>
            <a:r>
              <a:rPr lang="en-US" sz="1000" i="1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msg%n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Console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Appenders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Loggers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Root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"warn"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AppenderRef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ref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"To The Console"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Root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"sue"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level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"debug"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additivity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"false"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dirty="0" err="1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AppenderRef</a:t>
            </a:r>
            <a:r>
              <a:rPr lang="en-US" sz="1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7F00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ref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i="1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"To The Console"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Loggers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en-US" sz="1000" dirty="0">
                <a:solidFill>
                  <a:srgbClr val="3F7F7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Configuration</a:t>
            </a:r>
            <a:r>
              <a:rPr lang="en-US" sz="1000" dirty="0">
                <a:solidFill>
                  <a:srgbClr val="00808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8500" y="1955174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warn, error, fatal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3048000" y="2598767"/>
            <a:ext cx="1333500" cy="4891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905000" y="2187920"/>
            <a:ext cx="1295401" cy="6886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581400" y="4336018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debug, info, warn, error, fatal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65608" y="2399442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Name of </a:t>
            </a:r>
            <a:r>
              <a:rPr lang="en-US" dirty="0" err="1">
                <a:solidFill>
                  <a:srgbClr val="C00000"/>
                </a:solidFill>
              </a:rPr>
              <a:t>appender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2895600" y="3787431"/>
            <a:ext cx="685800" cy="7398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953000" y="3087916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Don’t share with other loggers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H="1">
            <a:off x="4381500" y="3272582"/>
            <a:ext cx="571500" cy="2641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993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  <p:bldP spid="23" grpId="0"/>
      <p:bldP spid="27" grpId="0"/>
    </p:bldLst>
  </p:timing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ink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9790</TotalTime>
  <Words>1116</Words>
  <Application>Microsoft Office PowerPoint</Application>
  <PresentationFormat>On-screen Show (16:9)</PresentationFormat>
  <Paragraphs>341</Paragraphs>
  <Slides>19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19</vt:i4>
      </vt:variant>
    </vt:vector>
  </HeadingPairs>
  <TitlesOfParts>
    <vt:vector size="32" baseType="lpstr">
      <vt:lpstr>Arial</vt:lpstr>
      <vt:lpstr>Calibri</vt:lpstr>
      <vt:lpstr>Consolas</vt:lpstr>
      <vt:lpstr>Courier New</vt:lpstr>
      <vt:lpstr>Palatino Linotype</vt:lpstr>
      <vt:lpstr>Times New Roman</vt:lpstr>
      <vt:lpstr>First Slide</vt:lpstr>
      <vt:lpstr>Additional Material</vt:lpstr>
      <vt:lpstr>Class</vt:lpstr>
      <vt:lpstr>Tinker</vt:lpstr>
      <vt:lpstr>Exercise</vt:lpstr>
      <vt:lpstr>Solution</vt:lpstr>
      <vt:lpstr>Quiz</vt:lpstr>
      <vt:lpstr>Logging</vt:lpstr>
      <vt:lpstr>See Also</vt:lpstr>
      <vt:lpstr>Logging</vt:lpstr>
      <vt:lpstr>Logging</vt:lpstr>
      <vt:lpstr>Pick Your Framework</vt:lpstr>
      <vt:lpstr>Log4J Jars</vt:lpstr>
      <vt:lpstr>Simple Example</vt:lpstr>
      <vt:lpstr>log4j2.xml</vt:lpstr>
      <vt:lpstr>log4j2.xml</vt:lpstr>
      <vt:lpstr>Loggers in Action</vt:lpstr>
      <vt:lpstr>Loggers in Action</vt:lpstr>
      <vt:lpstr>Loggers in Action</vt:lpstr>
      <vt:lpstr>Appenders</vt:lpstr>
      <vt:lpstr>Logger Hierarchy</vt:lpstr>
      <vt:lpstr>Using the Full Class Name</vt:lpstr>
      <vt:lpstr>Class Loggers</vt:lpstr>
      <vt:lpstr>Automatic Reload</vt:lpstr>
      <vt:lpstr>Logging Exceptions</vt:lpstr>
      <vt:lpstr>Tinkering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358</cp:revision>
  <cp:lastPrinted>2015-07-06T21:44:19Z</cp:lastPrinted>
  <dcterms:created xsi:type="dcterms:W3CDTF">2015-07-04T21:12:26Z</dcterms:created>
  <dcterms:modified xsi:type="dcterms:W3CDTF">2016-06-26T22:02:36Z</dcterms:modified>
</cp:coreProperties>
</file>

<file path=docProps/thumbnail.jpeg>
</file>